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285" r:id="rId4"/>
    <p:sldId id="286" r:id="rId5"/>
    <p:sldId id="291" r:id="rId6"/>
    <p:sldId id="292" r:id="rId7"/>
    <p:sldId id="293" r:id="rId8"/>
    <p:sldId id="295" r:id="rId9"/>
    <p:sldId id="296" r:id="rId10"/>
    <p:sldId id="287" r:id="rId11"/>
    <p:sldId id="297" r:id="rId12"/>
    <p:sldId id="298" r:id="rId13"/>
    <p:sldId id="299" r:id="rId14"/>
    <p:sldId id="301" r:id="rId15"/>
    <p:sldId id="288" r:id="rId16"/>
    <p:sldId id="310" r:id="rId17"/>
    <p:sldId id="311" r:id="rId18"/>
    <p:sldId id="290" r:id="rId19"/>
    <p:sldId id="303" r:id="rId20"/>
    <p:sldId id="304" r:id="rId21"/>
    <p:sldId id="306" r:id="rId22"/>
    <p:sldId id="307" r:id="rId23"/>
    <p:sldId id="312" r:id="rId24"/>
    <p:sldId id="308" r:id="rId25"/>
    <p:sldId id="309" r:id="rId2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2" autoAdjust="0"/>
    <p:restoredTop sz="92115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9/30/2015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9/30/2015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9/30/2015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9/30/2015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9/30/2015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9/30/2015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9/30/2015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4847906-9AF1-4992-A729-630D65386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9/30/2015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9/30/2015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9/30/2015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9/30/2015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9/30/2015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9/30/2015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9/30/2015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9/30/2015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>
            <a:extLst/>
          </a:lstStyle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Chapter 1.3 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The Operators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1600" dirty="0" smtClean="0"/>
              <a:t>Dr. Shady Yehia Elmashad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2. Accumulation/</a:t>
            </a:r>
            <a:r>
              <a:rPr lang="en-US" sz="3600" noProof="1" smtClean="0"/>
              <a:t>Assignment</a:t>
            </a:r>
            <a:r>
              <a:rPr lang="en-US" sz="3600" dirty="0" smtClean="0"/>
              <a:t> Operators</a:t>
            </a:r>
            <a:endParaRPr lang="en-US" sz="3600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495425"/>
            <a:ext cx="7772400" cy="4219591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Assignment expression abbreviations</a:t>
            </a:r>
          </a:p>
          <a:p>
            <a:pPr lvl="2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c = c + 3;</a:t>
            </a:r>
            <a:r>
              <a:rPr lang="en-US" sz="2400" dirty="0" smtClean="0"/>
              <a:t> can be abbreviated as </a:t>
            </a:r>
            <a:r>
              <a:rPr lang="en-US" sz="2400" b="1" dirty="0" smtClean="0">
                <a:latin typeface="Courier New" pitchFamily="49" charset="0"/>
              </a:rPr>
              <a:t>c += 3;</a:t>
            </a:r>
            <a:r>
              <a:rPr lang="en-US" sz="2400" dirty="0" smtClean="0"/>
              <a:t> </a:t>
            </a:r>
          </a:p>
          <a:p>
            <a:pPr lvl="2" algn="l" rtl="0" eaLnBrk="1" hangingPunct="1">
              <a:buFontTx/>
              <a:buNone/>
            </a:pPr>
            <a:r>
              <a:rPr lang="en-US" sz="2400" dirty="0" smtClean="0"/>
              <a:t>using the addition assignment operator</a:t>
            </a:r>
          </a:p>
          <a:p>
            <a:pPr lvl="2" algn="l" rtl="0" eaLnBrk="1" hangingPunct="1">
              <a:buFontTx/>
              <a:buNone/>
            </a:pPr>
            <a:endParaRPr lang="en-US" sz="24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Statements of the form</a:t>
            </a:r>
          </a:p>
          <a:p>
            <a:pPr algn="l" rtl="0" eaLnBrk="1" hangingPunct="1"/>
            <a:r>
              <a:rPr lang="en-US" sz="2400" b="1" dirty="0" smtClean="0">
                <a:latin typeface="Courier New" pitchFamily="49" charset="0"/>
              </a:rPr>
              <a:t>variable = variable operator expression;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 smtClean="0"/>
              <a:t>can be rewritten as</a:t>
            </a:r>
          </a:p>
          <a:p>
            <a:pPr lvl="2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variable operator= expression;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2. Accumulation/</a:t>
            </a:r>
            <a:r>
              <a:rPr lang="en-US" sz="3600" noProof="1" smtClean="0"/>
              <a:t>Assignment</a:t>
            </a:r>
            <a:r>
              <a:rPr lang="en-US" sz="3600" dirty="0" smtClean="0"/>
              <a:t> Operators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348" y="2143116"/>
          <a:ext cx="7072362" cy="28651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213918"/>
                <a:gridCol w="2744994"/>
                <a:gridCol w="211345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Alternative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Expression 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Operator</a:t>
                      </a:r>
                      <a:endParaRPr lang="ar-EG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sum += 10 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sum = sum + 10 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+ =</a:t>
                      </a:r>
                      <a:endParaRPr lang="ar-EG" sz="2400" dirty="0"/>
                    </a:p>
                  </a:txBody>
                  <a:tcPr/>
                </a:tc>
              </a:tr>
              <a:tr h="2962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score – = 22 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score = score – 22 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- =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x *=  z;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x = x *  z;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* =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x  /= y;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x = x / y;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/ =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kern="1200" dirty="0" smtClean="0"/>
                        <a:t>x  %= y;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kern="1200" dirty="0" smtClean="0"/>
                        <a:t>x = x % y;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% =</a:t>
                      </a:r>
                      <a:endParaRPr lang="ar-EG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Incremental/ Decremental Operators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5786" y="2263144"/>
          <a:ext cx="7072338" cy="173736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357446"/>
                <a:gridCol w="2357446"/>
                <a:gridCol w="235744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Alternative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Expression 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Operator</a:t>
                      </a:r>
                      <a:endParaRPr lang="ar-EG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err="1" smtClean="0"/>
                        <a:t>i</a:t>
                      </a:r>
                      <a:r>
                        <a:rPr lang="en-US" sz="3200" dirty="0" smtClean="0"/>
                        <a:t>++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2400" baseline="0" dirty="0" smtClean="0"/>
                        <a:t>Or </a:t>
                      </a:r>
                      <a:r>
                        <a:rPr lang="en-US" sz="3200" baseline="0" dirty="0" smtClean="0"/>
                        <a:t>++</a:t>
                      </a:r>
                      <a:r>
                        <a:rPr lang="en-US" sz="3200" baseline="0" dirty="0" err="1" smtClean="0"/>
                        <a:t>i</a:t>
                      </a:r>
                      <a:r>
                        <a:rPr lang="en-US" sz="3200" baseline="0" dirty="0" smtClean="0"/>
                        <a:t> 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err="1" smtClean="0"/>
                        <a:t>i</a:t>
                      </a:r>
                      <a:r>
                        <a:rPr lang="en-US" sz="3200" baseline="0" dirty="0" smtClean="0"/>
                        <a:t> = </a:t>
                      </a:r>
                      <a:r>
                        <a:rPr lang="en-US" sz="3200" baseline="0" dirty="0" err="1" smtClean="0"/>
                        <a:t>i</a:t>
                      </a:r>
                      <a:r>
                        <a:rPr lang="en-US" sz="3200" baseline="0" dirty="0" smtClean="0"/>
                        <a:t> +1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Incremental </a:t>
                      </a:r>
                      <a:endParaRPr lang="ar-EG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err="1" smtClean="0"/>
                        <a:t>i</a:t>
                      </a:r>
                      <a:r>
                        <a:rPr lang="en-US" sz="3200" dirty="0" smtClean="0"/>
                        <a:t>--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2400" baseline="0" dirty="0" smtClean="0"/>
                        <a:t>Or </a:t>
                      </a:r>
                      <a:r>
                        <a:rPr lang="en-US" sz="3200" baseline="0" dirty="0" smtClean="0"/>
                        <a:t>--</a:t>
                      </a:r>
                      <a:r>
                        <a:rPr lang="en-US" sz="3200" baseline="0" dirty="0" err="1" smtClean="0"/>
                        <a:t>i</a:t>
                      </a:r>
                      <a:r>
                        <a:rPr lang="en-US" sz="3200" baseline="0" dirty="0" smtClean="0"/>
                        <a:t> 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err="1" smtClean="0"/>
                        <a:t>i</a:t>
                      </a:r>
                      <a:r>
                        <a:rPr lang="en-US" sz="3200" baseline="0" dirty="0" smtClean="0"/>
                        <a:t> = </a:t>
                      </a:r>
                      <a:r>
                        <a:rPr lang="en-US" sz="3200" baseline="0" dirty="0" err="1" smtClean="0"/>
                        <a:t>i</a:t>
                      </a:r>
                      <a:r>
                        <a:rPr lang="en-US" sz="3200" baseline="0" dirty="0" smtClean="0"/>
                        <a:t> - 1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Decremental</a:t>
                      </a:r>
                      <a:endParaRPr lang="ar-EG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Incremental/ Decremental Operators</a:t>
            </a:r>
            <a:endParaRPr lang="en-US" sz="3600" dirty="0"/>
          </a:p>
        </p:txBody>
      </p:sp>
      <p:sp>
        <p:nvSpPr>
          <p:cNvPr id="6" name="Text Placeholder 5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00150"/>
            <a:ext cx="8196290" cy="5014913"/>
          </a:xfrm>
          <a:prstGeom prst="rect">
            <a:avLst/>
          </a:prstGeom>
        </p:spPr>
        <p:txBody>
          <a:bodyPr/>
          <a:lstStyle/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err="1" smtClean="0"/>
              <a:t>Preincrement</a:t>
            </a:r>
            <a:endParaRPr lang="en-US" sz="2800" dirty="0" smtClean="0"/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When the operator is used before the variable (</a:t>
            </a:r>
            <a:r>
              <a:rPr lang="en-US" sz="2000" b="1" dirty="0" smtClean="0">
                <a:latin typeface="Courier New" pitchFamily="49" charset="0"/>
              </a:rPr>
              <a:t>++c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 pitchFamily="49" charset="0"/>
              </a:rPr>
              <a:t>–-c</a:t>
            </a:r>
            <a:r>
              <a:rPr lang="en-US" sz="2000" dirty="0" smtClean="0"/>
              <a:t>)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Variable is changed, then the expression it is in is evaluated.</a:t>
            </a:r>
          </a:p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err="1" smtClean="0"/>
              <a:t>Posincrement</a:t>
            </a:r>
            <a:endParaRPr lang="en-US" sz="2800" dirty="0" smtClean="0"/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When the operator is used after the variable (</a:t>
            </a:r>
            <a:r>
              <a:rPr lang="en-US" sz="2000" b="1" dirty="0" err="1" smtClean="0">
                <a:latin typeface="Courier New" pitchFamily="49" charset="0"/>
              </a:rPr>
              <a:t>c++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 pitchFamily="49" charset="0"/>
              </a:rPr>
              <a:t>c--</a:t>
            </a:r>
            <a:r>
              <a:rPr lang="en-US" sz="2000" dirty="0" smtClean="0"/>
              <a:t>)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Expression the variable is in executes, then the variable is changed.</a:t>
            </a:r>
            <a:endParaRPr lang="en-US" sz="1800" dirty="0" smtClean="0"/>
          </a:p>
          <a:p>
            <a:pPr lvl="2" algn="l" rtl="0" eaLnBrk="1" hangingPunct="1">
              <a:lnSpc>
                <a:spcPct val="90000"/>
              </a:lnSpc>
            </a:pPr>
            <a:endParaRPr lang="en-US" sz="12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  Example: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   If </a:t>
            </a:r>
            <a:r>
              <a:rPr lang="en-US" sz="2400" b="1" dirty="0" smtClean="0">
                <a:latin typeface="Courier New" pitchFamily="49" charset="0"/>
              </a:rPr>
              <a:t>c = 5</a:t>
            </a:r>
            <a:r>
              <a:rPr lang="en-US" sz="2400" dirty="0" smtClean="0"/>
              <a:t>, then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sz="2100" b="1" dirty="0" smtClean="0">
                <a:latin typeface="Courier New" pitchFamily="49" charset="0"/>
              </a:rPr>
              <a:t>cout &lt;&lt; ++c;</a:t>
            </a:r>
            <a:r>
              <a:rPr lang="en-US" sz="2100" dirty="0" smtClean="0"/>
              <a:t> prints out </a:t>
            </a:r>
            <a:r>
              <a:rPr lang="en-US" sz="2100" b="1" dirty="0" smtClean="0">
                <a:latin typeface="Courier New" pitchFamily="49" charset="0"/>
              </a:rPr>
              <a:t>6</a:t>
            </a:r>
            <a:r>
              <a:rPr lang="en-US" sz="2100" dirty="0" smtClean="0"/>
              <a:t> (</a:t>
            </a:r>
            <a:r>
              <a:rPr lang="en-US" sz="2100" b="1" dirty="0" smtClean="0">
                <a:latin typeface="Courier New" pitchFamily="49" charset="0"/>
              </a:rPr>
              <a:t>c</a:t>
            </a:r>
            <a:r>
              <a:rPr lang="en-US" sz="2100" dirty="0" smtClean="0"/>
              <a:t> is changed before </a:t>
            </a:r>
            <a:r>
              <a:rPr lang="en-US" sz="2100" b="1" dirty="0" smtClean="0">
                <a:latin typeface="Courier New" pitchFamily="49" charset="0"/>
              </a:rPr>
              <a:t>cout</a:t>
            </a:r>
            <a:r>
              <a:rPr lang="en-US" sz="2100" dirty="0" smtClean="0"/>
              <a:t> is executed)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sz="2100" b="1" dirty="0" smtClean="0">
                <a:latin typeface="Courier New" pitchFamily="49" charset="0"/>
              </a:rPr>
              <a:t>cout &lt;&lt; </a:t>
            </a:r>
            <a:r>
              <a:rPr lang="en-US" sz="2100" b="1" dirty="0" err="1" smtClean="0">
                <a:latin typeface="Courier New" pitchFamily="49" charset="0"/>
              </a:rPr>
              <a:t>c++</a:t>
            </a:r>
            <a:r>
              <a:rPr lang="en-US" sz="2100" b="1" dirty="0" smtClean="0">
                <a:latin typeface="Courier New" pitchFamily="49" charset="0"/>
              </a:rPr>
              <a:t>;</a:t>
            </a:r>
            <a:r>
              <a:rPr lang="en-US" sz="2100" dirty="0" smtClean="0"/>
              <a:t> prints out </a:t>
            </a:r>
            <a:r>
              <a:rPr lang="en-US" sz="2100" b="1" dirty="0" smtClean="0">
                <a:latin typeface="Courier New" pitchFamily="49" charset="0"/>
              </a:rPr>
              <a:t>5</a:t>
            </a:r>
            <a:r>
              <a:rPr lang="en-US" sz="2100" dirty="0" smtClean="0"/>
              <a:t> (</a:t>
            </a:r>
            <a:r>
              <a:rPr lang="en-US" sz="2100" b="1" dirty="0" smtClean="0">
                <a:latin typeface="Courier New" pitchFamily="49" charset="0"/>
              </a:rPr>
              <a:t>cout</a:t>
            </a:r>
            <a:r>
              <a:rPr lang="en-US" sz="2100" dirty="0" smtClean="0"/>
              <a:t> is executed before the increment. </a:t>
            </a:r>
            <a:r>
              <a:rPr lang="en-US" sz="2100" b="1" dirty="0" smtClean="0"/>
              <a:t>c</a:t>
            </a:r>
            <a:r>
              <a:rPr lang="en-US" sz="2100" dirty="0" smtClean="0"/>
              <a:t> now has the value of </a:t>
            </a:r>
            <a:r>
              <a:rPr lang="en-US" sz="2100" b="1" dirty="0" smtClean="0"/>
              <a:t>6</a:t>
            </a:r>
            <a:r>
              <a:rPr lang="en-US" sz="21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Incremental/ Decremental Operators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85814" y="1519238"/>
            <a:ext cx="7772400" cy="455296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When Variable is not in an expression</a:t>
            </a:r>
          </a:p>
          <a:p>
            <a:pPr lvl="1" algn="l" rtl="0" eaLnBrk="1" hangingPunct="1"/>
            <a:r>
              <a:rPr lang="en-US" sz="2800" dirty="0" smtClean="0"/>
              <a:t>- </a:t>
            </a:r>
            <a:r>
              <a:rPr lang="en-US" sz="2800" dirty="0" err="1" smtClean="0"/>
              <a:t>Preincrementing</a:t>
            </a:r>
            <a:r>
              <a:rPr lang="en-US" sz="2800" dirty="0" smtClean="0"/>
              <a:t> and </a:t>
            </a:r>
            <a:r>
              <a:rPr lang="en-US" sz="2800" dirty="0" err="1" smtClean="0"/>
              <a:t>postincrementing</a:t>
            </a:r>
            <a:r>
              <a:rPr lang="en-US" sz="2800" dirty="0" smtClean="0"/>
              <a:t> have the same effect.</a:t>
            </a:r>
          </a:p>
          <a:p>
            <a:pPr lvl="2" algn="l" rtl="0"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++c;</a:t>
            </a:r>
            <a:r>
              <a:rPr lang="en-US" sz="2800" dirty="0" smtClean="0"/>
              <a:t> </a:t>
            </a:r>
            <a:endParaRPr lang="en-US" sz="2800" b="1" dirty="0" smtClean="0">
              <a:latin typeface="Courier New" pitchFamily="49" charset="0"/>
            </a:endParaRPr>
          </a:p>
          <a:p>
            <a:pPr lvl="2" algn="l" rtl="0"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cout &lt;&lt; c;</a:t>
            </a:r>
            <a:endParaRPr lang="en-US" sz="2800" dirty="0" smtClean="0"/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and  </a:t>
            </a:r>
          </a:p>
          <a:p>
            <a:pPr lvl="2" algn="l" rtl="0" eaLnBrk="1" hangingPunct="1">
              <a:buFontTx/>
              <a:buNone/>
            </a:pPr>
            <a:r>
              <a:rPr lang="en-US" sz="2800" b="1" dirty="0" err="1" smtClean="0">
                <a:latin typeface="Courier New" pitchFamily="49" charset="0"/>
              </a:rPr>
              <a:t>c++</a:t>
            </a:r>
            <a:r>
              <a:rPr lang="en-US" sz="2800" b="1" dirty="0" smtClean="0">
                <a:latin typeface="Courier New" pitchFamily="49" charset="0"/>
              </a:rPr>
              <a:t>; </a:t>
            </a:r>
          </a:p>
          <a:p>
            <a:pPr lvl="2" algn="l" rtl="0"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cout &lt;&lt; c;</a:t>
            </a:r>
            <a:endParaRPr lang="en-US" sz="2800" dirty="0" smtClean="0"/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have the same effect.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4. Equality/Relational Operators</a:t>
            </a:r>
            <a:endParaRPr lang="en-US" sz="3600" dirty="0"/>
          </a:p>
        </p:txBody>
      </p:sp>
      <p:graphicFrame>
        <p:nvGraphicFramePr>
          <p:cNvPr id="57346" name="Object 1024"/>
          <p:cNvGraphicFramePr>
            <a:graphicFrameLocks noChangeAspect="1"/>
          </p:cNvGraphicFramePr>
          <p:nvPr/>
        </p:nvGraphicFramePr>
        <p:xfrm>
          <a:off x="-1143040" y="1624031"/>
          <a:ext cx="11001452" cy="4448175"/>
        </p:xfrm>
        <a:graphic>
          <a:graphicData uri="http://schemas.openxmlformats.org/presentationml/2006/ole">
            <p:oleObj spid="_x0000_s57346" name="Document" r:id="rId4" imgW="6281280" imgH="238068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BA2A2B-1F10-46E7-A143-66A35353DFE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1.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2.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2.1 Initialize </a:t>
            </a:r>
            <a:r>
              <a:rPr lang="en-US" sz="1600" smtClean="0">
                <a:latin typeface="Courier New" pitchFamily="49" charset="0"/>
              </a:rPr>
              <a:t>num1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</a:rPr>
              <a:t>num2</a:t>
            </a:r>
          </a:p>
          <a:p>
            <a:pPr eaLnBrk="1" hangingPunct="1"/>
            <a:r>
              <a:rPr lang="en-US" sz="1600" smtClean="0"/>
              <a:t>2.1.1 Input data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2.2 </a:t>
            </a:r>
            <a:r>
              <a:rPr lang="en-US" sz="1600" smtClean="0">
                <a:latin typeface="Courier New" pitchFamily="49" charset="0"/>
              </a:rPr>
              <a:t>if</a:t>
            </a:r>
            <a:r>
              <a:rPr lang="en-US" sz="1600" smtClean="0"/>
              <a:t> statements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80782"/>
            <a:chOff x="0" y="0"/>
            <a:chExt cx="3072" cy="1238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15"/>
              <a:chOff x="0" y="0"/>
              <a:chExt cx="3072" cy="415"/>
            </a:xfrm>
          </p:grpSpPr>
          <p:sp>
            <p:nvSpPr>
              <p:cNvPr id="17520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21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Fig. 1.14: fig01_14.cpp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15"/>
              <a:chOff x="0" y="374"/>
              <a:chExt cx="3072" cy="415"/>
            </a:xfrm>
          </p:grpSpPr>
          <p:sp>
            <p:nvSpPr>
              <p:cNvPr id="17518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9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Using if statements, relational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15"/>
              <a:chOff x="0" y="748"/>
              <a:chExt cx="3072" cy="415"/>
            </a:xfrm>
          </p:grpSpPr>
          <p:sp>
            <p:nvSpPr>
              <p:cNvPr id="17516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7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operators, and equality operators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15"/>
              <a:chOff x="0" y="1122"/>
              <a:chExt cx="3072" cy="415"/>
            </a:xfrm>
          </p:grpSpPr>
          <p:sp>
            <p:nvSpPr>
              <p:cNvPr id="17514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5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9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15"/>
              <a:chOff x="0" y="1496"/>
              <a:chExt cx="3072" cy="415"/>
            </a:xfrm>
          </p:grpSpPr>
          <p:sp>
            <p:nvSpPr>
              <p:cNvPr id="17512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3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15"/>
              <a:chOff x="0" y="1870"/>
              <a:chExt cx="3072" cy="415"/>
            </a:xfrm>
          </p:grpSpPr>
          <p:sp>
            <p:nvSpPr>
              <p:cNvPr id="17510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1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900" b="1">
                    <a:latin typeface="Courier New" pitchFamily="49" charset="0"/>
                  </a:rPr>
                  <a:t> std::cout;  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program uses cout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15"/>
              <a:chOff x="0" y="2244"/>
              <a:chExt cx="3072" cy="415"/>
            </a:xfrm>
          </p:grpSpPr>
          <p:sp>
            <p:nvSpPr>
              <p:cNvPr id="17508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9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900" b="1">
                    <a:latin typeface="Courier New" pitchFamily="49" charset="0"/>
                  </a:rPr>
                  <a:t> std::cin;   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program uses cin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15"/>
              <a:chOff x="0" y="2618"/>
              <a:chExt cx="3072" cy="415"/>
            </a:xfrm>
          </p:grpSpPr>
          <p:sp>
            <p:nvSpPr>
              <p:cNvPr id="17506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7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900" b="1">
                    <a:latin typeface="Courier New" pitchFamily="49" charset="0"/>
                  </a:rPr>
                  <a:t> std::endl;  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program uses endl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15"/>
              <a:chOff x="0" y="2992"/>
              <a:chExt cx="3072" cy="415"/>
            </a:xfrm>
          </p:grpSpPr>
          <p:sp>
            <p:nvSpPr>
              <p:cNvPr id="17504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5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15"/>
              <a:chOff x="0" y="3366"/>
              <a:chExt cx="3072" cy="415"/>
            </a:xfrm>
          </p:grpSpPr>
          <p:sp>
            <p:nvSpPr>
              <p:cNvPr id="17502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3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9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15"/>
              <a:chOff x="0" y="3740"/>
              <a:chExt cx="3072" cy="415"/>
            </a:xfrm>
          </p:grpSpPr>
          <p:sp>
            <p:nvSpPr>
              <p:cNvPr id="17500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1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9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15"/>
              <a:chOff x="0" y="4114"/>
              <a:chExt cx="3072" cy="415"/>
            </a:xfrm>
          </p:grpSpPr>
          <p:sp>
            <p:nvSpPr>
              <p:cNvPr id="17498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9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900" b="1">
                    <a:latin typeface="Courier New" pitchFamily="49" charset="0"/>
                  </a:rPr>
                  <a:t> num1, num2;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15"/>
              <a:chOff x="0" y="4488"/>
              <a:chExt cx="3072" cy="415"/>
            </a:xfrm>
          </p:grpSpPr>
          <p:sp>
            <p:nvSpPr>
              <p:cNvPr id="17496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7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15"/>
              <a:chOff x="0" y="4862"/>
              <a:chExt cx="3072" cy="415"/>
            </a:xfrm>
          </p:grpSpPr>
          <p:sp>
            <p:nvSpPr>
              <p:cNvPr id="17494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5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 dirty="0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900" b="1" dirty="0">
                    <a:latin typeface="Courier New" pitchFamily="49" charset="0"/>
                  </a:rPr>
                  <a:t>   cout &lt;&lt; "Enter two integers, and I will tell you\n"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15"/>
              <a:chOff x="0" y="5236"/>
              <a:chExt cx="3072" cy="415"/>
            </a:xfrm>
          </p:grpSpPr>
          <p:sp>
            <p:nvSpPr>
              <p:cNvPr id="17492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3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900" b="1">
                    <a:latin typeface="Courier New" pitchFamily="49" charset="0"/>
                  </a:rPr>
                  <a:t>        &lt;&lt; "the relationships they satisfy: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15"/>
              <a:chOff x="0" y="5610"/>
              <a:chExt cx="3072" cy="415"/>
            </a:xfrm>
          </p:grpSpPr>
          <p:sp>
            <p:nvSpPr>
              <p:cNvPr id="17490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1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900" b="1">
                    <a:latin typeface="Courier New" pitchFamily="49" charset="0"/>
                  </a:rPr>
                  <a:t>   cin &gt;&gt; num1 &gt;&gt; num2;   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read two integers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15"/>
              <a:chOff x="0" y="5984"/>
              <a:chExt cx="3072" cy="415"/>
            </a:xfrm>
          </p:grpSpPr>
          <p:sp>
            <p:nvSpPr>
              <p:cNvPr id="17488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9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15"/>
              <a:chOff x="0" y="6358"/>
              <a:chExt cx="3072" cy="415"/>
            </a:xfrm>
          </p:grpSpPr>
          <p:sp>
            <p:nvSpPr>
              <p:cNvPr id="17486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7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==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15"/>
              <a:chOff x="0" y="6732"/>
              <a:chExt cx="3072" cy="415"/>
            </a:xfrm>
          </p:grpSpPr>
          <p:sp>
            <p:nvSpPr>
              <p:cNvPr id="17484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5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900" b="1">
                    <a:latin typeface="Courier New" pitchFamily="49" charset="0"/>
                  </a:rPr>
                  <a:t>      cout &lt;&lt; num1 &lt;&lt; " is equal to "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15"/>
              <a:chOff x="0" y="7106"/>
              <a:chExt cx="3072" cy="415"/>
            </a:xfrm>
          </p:grpSpPr>
          <p:sp>
            <p:nvSpPr>
              <p:cNvPr id="17482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3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15"/>
              <a:chOff x="0" y="7480"/>
              <a:chExt cx="3072" cy="415"/>
            </a:xfrm>
          </p:grpSpPr>
          <p:sp>
            <p:nvSpPr>
              <p:cNvPr id="17480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1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!=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15"/>
              <a:chOff x="0" y="7854"/>
              <a:chExt cx="3072" cy="415"/>
            </a:xfrm>
          </p:grpSpPr>
          <p:sp>
            <p:nvSpPr>
              <p:cNvPr id="17478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9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900" b="1">
                    <a:latin typeface="Courier New" pitchFamily="49" charset="0"/>
                  </a:rPr>
                  <a:t>      cout &lt;&lt; num1 &lt;&lt; " is not equal to "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15"/>
              <a:chOff x="0" y="8228"/>
              <a:chExt cx="3072" cy="415"/>
            </a:xfrm>
          </p:grpSpPr>
          <p:sp>
            <p:nvSpPr>
              <p:cNvPr id="17476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7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15"/>
              <a:chOff x="0" y="8602"/>
              <a:chExt cx="3072" cy="415"/>
            </a:xfrm>
          </p:grpSpPr>
          <p:sp>
            <p:nvSpPr>
              <p:cNvPr id="17474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5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&lt;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15"/>
              <a:chOff x="0" y="8976"/>
              <a:chExt cx="3072" cy="415"/>
            </a:xfrm>
          </p:grpSpPr>
          <p:sp>
            <p:nvSpPr>
              <p:cNvPr id="17472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3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 dirty="0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900" b="1" dirty="0">
                    <a:latin typeface="Courier New" pitchFamily="49" charset="0"/>
                  </a:rPr>
                  <a:t>      cout &lt;&lt; num1 &lt;&lt; " is less than " &lt;&lt; num2 &lt;&lt; </a:t>
                </a:r>
                <a:r>
                  <a:rPr lang="en-US" sz="900" b="1" dirty="0" err="1">
                    <a:latin typeface="Courier New" pitchFamily="49" charset="0"/>
                  </a:rPr>
                  <a:t>endl</a:t>
                </a:r>
                <a:r>
                  <a:rPr lang="en-US" sz="900" b="1" dirty="0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15"/>
              <a:chOff x="0" y="9350"/>
              <a:chExt cx="3072" cy="415"/>
            </a:xfrm>
          </p:grpSpPr>
          <p:sp>
            <p:nvSpPr>
              <p:cNvPr id="17470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1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15"/>
              <a:chOff x="0" y="9724"/>
              <a:chExt cx="3072" cy="415"/>
            </a:xfrm>
          </p:grpSpPr>
          <p:sp>
            <p:nvSpPr>
              <p:cNvPr id="17468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9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&gt;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15"/>
              <a:chOff x="0" y="10098"/>
              <a:chExt cx="3072" cy="415"/>
            </a:xfrm>
          </p:grpSpPr>
          <p:sp>
            <p:nvSpPr>
              <p:cNvPr id="17466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7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900" b="1">
                    <a:latin typeface="Courier New" pitchFamily="49" charset="0"/>
                  </a:rPr>
                  <a:t>      cout &lt;&lt; num1 &lt;&lt; " is greater than "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15"/>
              <a:chOff x="0" y="10472"/>
              <a:chExt cx="3072" cy="415"/>
            </a:xfrm>
          </p:grpSpPr>
          <p:sp>
            <p:nvSpPr>
              <p:cNvPr id="17464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5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6960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15"/>
              <a:chOff x="0" y="10846"/>
              <a:chExt cx="3072" cy="415"/>
            </a:xfrm>
          </p:grpSpPr>
          <p:sp>
            <p:nvSpPr>
              <p:cNvPr id="17462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3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&lt;=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6961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15"/>
              <a:chOff x="0" y="11220"/>
              <a:chExt cx="3072" cy="415"/>
            </a:xfrm>
          </p:grpSpPr>
          <p:sp>
            <p:nvSpPr>
              <p:cNvPr id="17460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1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 dirty="0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r>
                  <a:rPr lang="en-US" sz="900" b="1" dirty="0">
                    <a:latin typeface="Courier New" pitchFamily="49" charset="0"/>
                  </a:rPr>
                  <a:t>      cout &lt;&lt; num1 &lt;&lt; " is less than or equal to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6962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415"/>
              <a:chOff x="0" y="11594"/>
              <a:chExt cx="3072" cy="415"/>
            </a:xfrm>
          </p:grpSpPr>
          <p:sp>
            <p:nvSpPr>
              <p:cNvPr id="17458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59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sz="900" b="1">
                    <a:latin typeface="Courier New" pitchFamily="49" charset="0"/>
                  </a:rPr>
                  <a:t>          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6963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415"/>
              <a:chOff x="0" y="11968"/>
              <a:chExt cx="3072" cy="415"/>
            </a:xfrm>
          </p:grpSpPr>
          <p:sp>
            <p:nvSpPr>
              <p:cNvPr id="17456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57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6964" name="Group 105"/>
          <p:cNvGrpSpPr>
            <a:grpSpLocks/>
          </p:cNvGrpSpPr>
          <p:nvPr/>
        </p:nvGrpSpPr>
        <p:grpSpPr bwMode="auto">
          <a:xfrm>
            <a:off x="2514600" y="3733800"/>
            <a:ext cx="6248400" cy="2255838"/>
            <a:chOff x="1584" y="2352"/>
            <a:chExt cx="3936" cy="1421"/>
          </a:xfrm>
        </p:grpSpPr>
        <p:sp>
          <p:nvSpPr>
            <p:cNvPr id="17421" name="Text Box 103"/>
            <p:cNvSpPr txBox="1">
              <a:spLocks noChangeArrowheads="1"/>
            </p:cNvSpPr>
            <p:nvPr/>
          </p:nvSpPr>
          <p:spPr bwMode="auto">
            <a:xfrm>
              <a:off x="3744" y="2400"/>
              <a:ext cx="1776" cy="137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The </a:t>
              </a:r>
              <a:r>
                <a:rPr lang="en-US" sz="1600" b="1">
                  <a:latin typeface="Courier New" pitchFamily="49" charset="0"/>
                </a:rPr>
                <a:t>if</a:t>
              </a:r>
              <a:r>
                <a:rPr lang="en-US" sz="1600"/>
                <a:t> statements test the truth of the condition.  If it is </a:t>
              </a:r>
              <a:r>
                <a:rPr lang="en-US" sz="1600" b="1">
                  <a:latin typeface="Courier New" pitchFamily="49" charset="0"/>
                </a:rPr>
                <a:t>true</a:t>
              </a:r>
              <a:r>
                <a:rPr lang="en-US" sz="1600"/>
                <a:t>, body of </a:t>
              </a:r>
              <a:r>
                <a:rPr lang="en-US" sz="1600" b="1">
                  <a:latin typeface="Courier New" pitchFamily="49" charset="0"/>
                </a:rPr>
                <a:t>if</a:t>
              </a:r>
              <a:r>
                <a:rPr lang="en-US" sz="1600"/>
                <a:t> statement is executed.  If not, body is skipped.</a:t>
              </a:r>
            </a:p>
            <a:p>
              <a:r>
                <a:rPr lang="en-US" sz="1600"/>
                <a:t>To include multiple statements in a body, delineate them with braces </a:t>
              </a:r>
              <a:r>
                <a:rPr lang="en-US" sz="1600" b="1">
                  <a:latin typeface="Courier New" pitchFamily="49" charset="0"/>
                </a:rPr>
                <a:t>{}</a:t>
              </a:r>
              <a:r>
                <a:rPr lang="en-US" sz="1600">
                  <a:latin typeface="Times" pitchFamily="18" charset="0"/>
                </a:rPr>
                <a:t>.</a:t>
              </a:r>
            </a:p>
          </p:txBody>
        </p:sp>
        <p:sp>
          <p:nvSpPr>
            <p:cNvPr id="17422" name="Line 104"/>
            <p:cNvSpPr>
              <a:spLocks noChangeShapeType="1"/>
            </p:cNvSpPr>
            <p:nvPr/>
          </p:nvSpPr>
          <p:spPr bwMode="auto">
            <a:xfrm flipH="1" flipV="1">
              <a:off x="1584" y="2352"/>
              <a:ext cx="216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505200" y="3154363"/>
            <a:ext cx="4572000" cy="55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Courier New" pitchFamily="49" charset="0"/>
              </a:rPr>
              <a:t>Enter two integers, and I will tell you </a:t>
            </a:r>
          </a:p>
          <a:p>
            <a:r>
              <a:rPr lang="en-US" b="1">
                <a:latin typeface="Courier New" pitchFamily="49" charset="0"/>
              </a:rPr>
              <a:t>the relationships they satisfy: 3 7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5905500" y="4419600"/>
            <a:ext cx="1943100" cy="284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3 is not equal to 7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5943600" y="5049838"/>
            <a:ext cx="1666875" cy="2841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3 is less than 7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5943600" y="6269038"/>
            <a:ext cx="2771775" cy="2841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3 is less than or equal to 7</a:t>
            </a:r>
          </a:p>
        </p:txBody>
      </p:sp>
      <p:grpSp>
        <p:nvGrpSpPr>
          <p:cNvPr id="36965" name="Group 112"/>
          <p:cNvGrpSpPr>
            <a:grpSpLocks/>
          </p:cNvGrpSpPr>
          <p:nvPr/>
        </p:nvGrpSpPr>
        <p:grpSpPr bwMode="auto">
          <a:xfrm>
            <a:off x="1905000" y="1219200"/>
            <a:ext cx="5410200" cy="346075"/>
            <a:chOff x="1200" y="768"/>
            <a:chExt cx="3408" cy="218"/>
          </a:xfrm>
        </p:grpSpPr>
        <p:sp>
          <p:nvSpPr>
            <p:cNvPr id="17419" name="Text Box 110"/>
            <p:cNvSpPr txBox="1">
              <a:spLocks noChangeArrowheads="1"/>
            </p:cNvSpPr>
            <p:nvPr/>
          </p:nvSpPr>
          <p:spPr bwMode="auto">
            <a:xfrm>
              <a:off x="2784" y="768"/>
              <a:ext cx="1824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Notice the </a:t>
              </a:r>
              <a:r>
                <a:rPr lang="en-US" sz="1600" b="1">
                  <a:latin typeface="Courier New" pitchFamily="49" charset="0"/>
                </a:rPr>
                <a:t>using</a:t>
              </a:r>
              <a:r>
                <a:rPr lang="en-US" sz="1600"/>
                <a:t> statements.</a:t>
              </a:r>
            </a:p>
          </p:txBody>
        </p:sp>
        <p:sp>
          <p:nvSpPr>
            <p:cNvPr id="17420" name="Line 111"/>
            <p:cNvSpPr>
              <a:spLocks noChangeShapeType="1"/>
            </p:cNvSpPr>
            <p:nvPr/>
          </p:nvSpPr>
          <p:spPr bwMode="auto">
            <a:xfrm flipH="1">
              <a:off x="1200" y="91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70" grpId="0" animBg="1" autoUpdateAnimBg="0"/>
      <p:bldP spid="36971" grpId="0" animBg="1" autoUpdateAnimBg="0"/>
      <p:bldP spid="36972" grpId="0" animBg="1" autoUpdateAnimBg="0"/>
      <p:bldP spid="3697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B1A2061-66D4-4C5A-A016-A44D86116E9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5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1600" smtClean="0"/>
              <a:t>2.3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1905000"/>
            <a:chOff x="0" y="0"/>
            <a:chExt cx="3072" cy="2244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845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5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b="1">
                    <a:latin typeface="Courier New" pitchFamily="49" charset="0"/>
                  </a:rPr>
                  <a:t> ( num1 &gt;=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8454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55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b="1">
                    <a:latin typeface="Courier New" pitchFamily="49" charset="0"/>
                  </a:rPr>
                  <a:t>      cout &lt;&lt; num1 &lt;&lt; " is greater than or equal to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8452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53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b="1">
                    <a:latin typeface="Courier New" pitchFamily="49" charset="0"/>
                  </a:rPr>
                  <a:t>          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8450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51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8448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49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8446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47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8437" name="Rectangle 1046"/>
          <p:cNvSpPr>
            <a:spLocks noChangeArrowheads="1"/>
          </p:cNvSpPr>
          <p:nvPr/>
        </p:nvSpPr>
        <p:spPr bwMode="auto">
          <a:xfrm>
            <a:off x="0" y="22098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two integers, and I will tell you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relationships they satisfy: 3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3 is not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3 is less than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3 is less than or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8438" name="Rectangle 1047"/>
          <p:cNvSpPr>
            <a:spLocks noChangeArrowheads="1"/>
          </p:cNvSpPr>
          <p:nvPr/>
        </p:nvSpPr>
        <p:spPr bwMode="auto">
          <a:xfrm>
            <a:off x="0" y="36576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two integers, and I will tell you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relationships they satisfy: 22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22 is not equal to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22 is greater than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22 is greater than or equal to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8439" name="Rectangle 1048"/>
          <p:cNvSpPr>
            <a:spLocks noChangeArrowheads="1"/>
          </p:cNvSpPr>
          <p:nvPr/>
        </p:nvSpPr>
        <p:spPr bwMode="auto">
          <a:xfrm>
            <a:off x="0" y="50292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two integers, and I will tell you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relationships they satisfy: 7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 is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 is less than or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 is greater than or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5. Logical Operators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2142178"/>
          <a:ext cx="6762750" cy="2072640"/>
        </p:xfrm>
        <a:graphic>
          <a:graphicData uri="http://schemas.openxmlformats.org/drawingml/2006/table">
            <a:tbl>
              <a:tblPr rtl="1">
                <a:tableStyleId>{0505E3EF-67EA-436B-97B2-0124C06EBD24}</a:tableStyleId>
              </a:tblPr>
              <a:tblGrid>
                <a:gridCol w="2535237"/>
                <a:gridCol w="2138363"/>
                <a:gridCol w="20891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Example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Meaning</a:t>
                      </a:r>
                      <a:endParaRPr kumimoji="0" lang="ar-EG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Operator</a:t>
                      </a:r>
                      <a:endParaRPr kumimoji="0" lang="ar-EG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If(x &gt; y  &amp;&amp;  x&lt;= 20)</a:t>
                      </a:r>
                      <a:endParaRPr kumimoji="0" lang="ar-EG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AND</a:t>
                      </a:r>
                      <a:endParaRPr kumimoji="0" 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&amp;&amp;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If(x&gt;y  ||  x&lt; 30)</a:t>
                      </a:r>
                      <a:endParaRPr kumimoji="0" lang="ar-EG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OR</a:t>
                      </a:r>
                      <a:endParaRPr kumimoji="0" 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||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If( ! x )</a:t>
                      </a:r>
                      <a:endParaRPr kumimoji="0" lang="ar-EG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NOT</a:t>
                      </a:r>
                      <a:endParaRPr kumimoji="0" 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!</a:t>
                      </a:r>
                      <a:endParaRPr kumimoji="0" lang="ar-E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5. Logical Operators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376364"/>
            <a:ext cx="7772400" cy="498159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&amp;&amp;</a:t>
            </a:r>
            <a:r>
              <a:rPr lang="en-US" sz="2400" dirty="0" smtClean="0"/>
              <a:t> (logical </a:t>
            </a:r>
            <a:r>
              <a:rPr lang="en-US" sz="2400" b="1" dirty="0" smtClean="0">
                <a:latin typeface="Courier New" pitchFamily="49" charset="0"/>
              </a:rPr>
              <a:t>AND</a:t>
            </a:r>
            <a:r>
              <a:rPr lang="en-US" sz="2400" dirty="0" smtClean="0"/>
              <a:t>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- Returns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  <a:r>
              <a:rPr lang="en-US" sz="2000" dirty="0" smtClean="0"/>
              <a:t> if both conditions are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||</a:t>
            </a:r>
            <a:r>
              <a:rPr lang="en-US" sz="2400" dirty="0" smtClean="0"/>
              <a:t> (logical </a:t>
            </a:r>
            <a:r>
              <a:rPr lang="en-US" sz="2400" b="1" dirty="0" smtClean="0">
                <a:latin typeface="Courier New" pitchFamily="49" charset="0"/>
              </a:rPr>
              <a:t>OR</a:t>
            </a:r>
            <a:r>
              <a:rPr lang="en-US" sz="2400" dirty="0" smtClean="0"/>
              <a:t>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- Returns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  <a:r>
              <a:rPr lang="en-US" sz="2000" dirty="0" smtClean="0"/>
              <a:t> if either of its conditions are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!</a:t>
            </a:r>
            <a:r>
              <a:rPr lang="en-US" sz="2400" dirty="0" smtClean="0"/>
              <a:t> (logical </a:t>
            </a:r>
            <a:r>
              <a:rPr lang="en-US" sz="2400" b="1" dirty="0" smtClean="0">
                <a:latin typeface="Courier New" pitchFamily="49" charset="0"/>
              </a:rPr>
              <a:t>NOT</a:t>
            </a:r>
            <a:r>
              <a:rPr lang="en-US" sz="2400" dirty="0" smtClean="0"/>
              <a:t>, logical negation)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- Reverses the truth/falsity of its condition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- Returns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  <a:r>
              <a:rPr lang="en-US" sz="2000" dirty="0" smtClean="0"/>
              <a:t> when its condition is </a:t>
            </a:r>
            <a:r>
              <a:rPr lang="en-US" sz="2000" b="1" dirty="0" smtClean="0">
                <a:latin typeface="Courier New" pitchFamily="49" charset="0"/>
              </a:rPr>
              <a:t>false</a:t>
            </a:r>
            <a:endParaRPr lang="en-US" sz="2000" dirty="0" smtClean="0"/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I- s a unary operator, only takes one condition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Logical operators used as conditions in loops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33414" y="1643612"/>
            <a:ext cx="7924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Arithmetic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Accumulation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Incremental/ Decremental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Equality/Relational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Logical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noProof="1" smtClean="0">
                <a:solidFill>
                  <a:srgbClr val="FF3300"/>
                </a:solidFill>
                <a:latin typeface="AvantGarde" pitchFamily="34" charset="0"/>
              </a:rPr>
              <a:t>Confusing Equality (==) and Assignment (=) Operators</a:t>
            </a:r>
            <a:endParaRPr lang="en-US" sz="2000" b="1" dirty="0" smtClean="0">
              <a:solidFill>
                <a:srgbClr val="FF3300"/>
              </a:solidFill>
              <a:latin typeface="AvantGarde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5. Logical Operators</a:t>
            </a:r>
            <a:endParaRPr lang="en-US" sz="3600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571868" y="857250"/>
            <a:ext cx="1996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</a:rPr>
              <a:t>Truth Tables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57552" y="4618038"/>
          <a:ext cx="1643073" cy="1310640"/>
        </p:xfrm>
        <a:graphic>
          <a:graphicData uri="http://schemas.openxmlformats.org/drawingml/2006/table">
            <a:tbl>
              <a:tblPr rtl="1"/>
              <a:tblGrid>
                <a:gridCol w="875650"/>
                <a:gridCol w="76742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 A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ar-E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abic Transparent"/>
                        </a:rPr>
                        <a:t>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ar-E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abic Transparent"/>
                        </a:rPr>
                        <a:t>F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14855" y="1860550"/>
          <a:ext cx="285752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70977"/>
                <a:gridCol w="633189"/>
                <a:gridCol w="65335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  | | B 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71543" y="1860550"/>
          <a:ext cx="285752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70977"/>
                <a:gridCol w="633189"/>
                <a:gridCol w="65335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 &amp;&amp;B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071538" y="1509713"/>
            <a:ext cx="2786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AND Gate</a:t>
            </a:r>
            <a:endParaRPr lang="ar-EG"/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4714875" y="1519238"/>
            <a:ext cx="2786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OR Gate</a:t>
            </a:r>
            <a:endParaRPr lang="ar-EG"/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3357563" y="4286250"/>
            <a:ext cx="1643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NOT Gate</a:t>
            </a:r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5. Logical Operators</a:t>
            </a:r>
            <a:endParaRPr lang="en-US" sz="3600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571868" y="857250"/>
            <a:ext cx="14502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Example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643050"/>
            <a:ext cx="7772400" cy="4643437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Given int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=3, k=5, j=0, m=-2;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Evaluate: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(0 &lt; 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)  &amp;&amp;  (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 &lt; 5)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(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 &gt; k)  ||  (j &lt; 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! (k &gt; 0)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</a:rPr>
              <a:t>i+j</a:t>
            </a:r>
            <a:r>
              <a:rPr lang="en-US" sz="2200" b="1" dirty="0" smtClean="0">
                <a:latin typeface="Courier New" pitchFamily="49" charset="0"/>
              </a:rPr>
              <a:t> &lt; k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(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 &lt; 0)  &amp;&amp;  (j &lt; 7)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(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 &lt; k)  ||  (j &lt; 7)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(m &gt; k)  ||  (j &gt; 0)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3*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 – 4/k &lt; 2        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5. Logical Operators</a:t>
            </a:r>
            <a:endParaRPr lang="en-US" sz="3600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071670" y="857250"/>
            <a:ext cx="46095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 dirty="0" smtClean="0">
                <a:solidFill>
                  <a:srgbClr val="FF0000"/>
                </a:solidFill>
              </a:rPr>
              <a:t>Example: What is the output?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643063"/>
            <a:ext cx="7772400" cy="478631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Given int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=4;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Evaluate: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cout &lt;&lt; (14+4*4 &lt; 5*(4+3)- ++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);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Courier New" pitchFamily="49" charset="0"/>
              </a:rPr>
              <a:t>           </a:t>
            </a:r>
            <a:r>
              <a:rPr lang="en-US" sz="2200" dirty="0" smtClean="0">
                <a:latin typeface="Courier New" pitchFamily="49" charset="0"/>
              </a:rPr>
              <a:t>14+16  &lt; 5*7 – ++</a:t>
            </a:r>
            <a:r>
              <a:rPr lang="en-US" sz="2200" dirty="0" err="1" smtClean="0">
                <a:latin typeface="Courier New" pitchFamily="49" charset="0"/>
              </a:rPr>
              <a:t>i</a:t>
            </a:r>
            <a:endParaRPr lang="en-US" sz="2200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           30     &lt; 35  - 5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           30     &lt; 30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200" b="1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cout &lt;&lt; (14+4*4  &gt; 5*(4+3) –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++ -1)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        </a:t>
            </a:r>
            <a:r>
              <a:rPr lang="en-US" sz="2200" dirty="0" smtClean="0">
                <a:latin typeface="Courier New" pitchFamily="49" charset="0"/>
              </a:rPr>
              <a:t>14+16   &gt; 5*7  – </a:t>
            </a:r>
            <a:r>
              <a:rPr lang="en-US" sz="2200" dirty="0" err="1" smtClean="0">
                <a:latin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</a:rPr>
              <a:t>++ - 1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           30      &gt; 35   - 4   - 1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           30      &gt; 30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7141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5. Logical Operators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311552"/>
            <a:ext cx="7572428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200" dirty="0" smtClean="0"/>
              <a:t> C</a:t>
            </a:r>
            <a:r>
              <a:rPr lang="en-US" sz="2200" dirty="0" smtClean="0"/>
              <a:t>++ is very economical when </a:t>
            </a:r>
            <a:r>
              <a:rPr lang="en-US" sz="2200" dirty="0" smtClean="0"/>
              <a:t>evaluating </a:t>
            </a:r>
            <a:r>
              <a:rPr lang="en-US" sz="2200" dirty="0" smtClean="0"/>
              <a:t>Boolean expression</a:t>
            </a:r>
            <a:r>
              <a:rPr lang="en-US" sz="2200" dirty="0" smtClean="0"/>
              <a:t>.</a:t>
            </a:r>
          </a:p>
          <a:p>
            <a:pPr algn="just"/>
            <a:endParaRPr lang="ar-EG" sz="12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200" dirty="0" smtClean="0"/>
              <a:t> Therefore</a:t>
            </a:r>
            <a:r>
              <a:rPr lang="en-US" sz="2200" dirty="0" smtClean="0"/>
              <a:t>, </a:t>
            </a:r>
            <a:r>
              <a:rPr lang="en-US" sz="2200" dirty="0" smtClean="0"/>
              <a:t>if in the evaluation of a compound Boolean expression, the computer can determine the value of the whole expression without any further evaluation, it does so. This called short circuiting. </a:t>
            </a:r>
          </a:p>
          <a:p>
            <a:pPr algn="just"/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 ( True   || expression )         -------------  True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 ( False  &amp;&amp; expression )       -------------  False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Example:</a:t>
            </a:r>
          </a:p>
          <a:p>
            <a:pPr algn="just"/>
            <a:r>
              <a:rPr lang="en-US" sz="2000" dirty="0" smtClean="0"/>
              <a:t>Given:              int  A = 17,   B = 65, C = 21, D = 19;</a:t>
            </a:r>
          </a:p>
          <a:p>
            <a:pPr algn="just"/>
            <a:r>
              <a:rPr lang="en-US" sz="2000" dirty="0" smtClean="0"/>
              <a:t> </a:t>
            </a:r>
          </a:p>
          <a:p>
            <a:pPr algn="just"/>
            <a:r>
              <a:rPr lang="en-US" sz="2000" dirty="0" smtClean="0"/>
              <a:t>(13 &lt; = A)    ||    (A &lt; = 19)</a:t>
            </a:r>
          </a:p>
          <a:p>
            <a:pPr algn="just"/>
            <a:r>
              <a:rPr lang="en-US" sz="2000" dirty="0" smtClean="0"/>
              <a:t>(D &gt; = C )    &amp;&amp;   (B &gt; = C)</a:t>
            </a:r>
          </a:p>
          <a:p>
            <a:pPr algn="just"/>
            <a:r>
              <a:rPr lang="en-US" sz="2000" dirty="0" smtClean="0"/>
              <a:t>! (C &lt; = B )  &amp;&amp;   ! ( D &lt; = C) </a:t>
            </a:r>
            <a:endParaRPr lang="ar-EG" sz="20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143240" y="691202"/>
            <a:ext cx="2483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 dirty="0" smtClean="0">
                <a:solidFill>
                  <a:srgbClr val="FF0000"/>
                </a:solidFill>
              </a:rPr>
              <a:t>Short Circuiting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119174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6.     Confusing Equality (==) and Assignment (=) Operators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24014"/>
            <a:ext cx="8153400" cy="543401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These errors are damaging because they do not ordinarily cause syntax errors.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-"/>
            </a:pPr>
            <a:r>
              <a:rPr lang="en-US" sz="2000" dirty="0" smtClean="0"/>
              <a:t>Recall that any expression that produces a value can be used in control structures.  Nonzero values are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  <a:r>
              <a:rPr lang="en-US" sz="2000" dirty="0" smtClean="0"/>
              <a:t>, and zero values are </a:t>
            </a:r>
            <a:r>
              <a:rPr lang="en-US" sz="2000" b="1" dirty="0" smtClean="0">
                <a:latin typeface="Courier New" pitchFamily="49" charset="0"/>
              </a:rPr>
              <a:t>false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Example:</a:t>
            </a:r>
            <a:endParaRPr lang="en-US" sz="2400" dirty="0" smtClean="0"/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if ( </a:t>
            </a:r>
            <a:r>
              <a:rPr lang="en-US" sz="2000" b="1" dirty="0" err="1" smtClean="0">
                <a:latin typeface="Courier New" pitchFamily="49" charset="0"/>
              </a:rPr>
              <a:t>payCode</a:t>
            </a:r>
            <a:r>
              <a:rPr lang="en-US" sz="2000" b="1" dirty="0" smtClean="0">
                <a:latin typeface="Courier New" pitchFamily="49" charset="0"/>
              </a:rPr>
              <a:t> == 4 )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cout &lt;&lt; "You get a bonus!" &lt;&lt; </a:t>
            </a:r>
            <a:r>
              <a:rPr lang="en-US" sz="2000" b="1" dirty="0" err="1" smtClean="0">
                <a:latin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-"/>
            </a:pPr>
            <a:r>
              <a:rPr lang="en-US" sz="2000" dirty="0" smtClean="0"/>
              <a:t>Checks the </a:t>
            </a:r>
            <a:r>
              <a:rPr lang="en-US" sz="2000" dirty="0" err="1" smtClean="0"/>
              <a:t>paycode</a:t>
            </a:r>
            <a:r>
              <a:rPr lang="en-US" sz="2000" dirty="0" smtClean="0"/>
              <a:t>, and if it is </a:t>
            </a:r>
            <a:r>
              <a:rPr lang="en-US" sz="2000" b="1" dirty="0" smtClean="0">
                <a:latin typeface="Courier New" pitchFamily="49" charset="0"/>
              </a:rPr>
              <a:t>4</a:t>
            </a:r>
            <a:r>
              <a:rPr lang="en-US" sz="2000" dirty="0" smtClean="0"/>
              <a:t> then a bonus is awarded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If </a:t>
            </a:r>
            <a:r>
              <a:rPr lang="en-US" sz="2800" b="1" dirty="0" smtClean="0">
                <a:latin typeface="Courier New" pitchFamily="49" charset="0"/>
              </a:rPr>
              <a:t>==</a:t>
            </a:r>
            <a:r>
              <a:rPr lang="en-US" sz="2800" dirty="0" smtClean="0"/>
              <a:t> was replaced with </a:t>
            </a:r>
            <a:r>
              <a:rPr lang="en-US" sz="2800" b="1" dirty="0" smtClean="0">
                <a:latin typeface="Courier New" pitchFamily="49" charset="0"/>
              </a:rPr>
              <a:t>=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if ( </a:t>
            </a:r>
            <a:r>
              <a:rPr lang="en-US" sz="2000" b="1" dirty="0" err="1" smtClean="0">
                <a:latin typeface="Courier New" pitchFamily="49" charset="0"/>
              </a:rPr>
              <a:t>payCode</a:t>
            </a:r>
            <a:r>
              <a:rPr lang="en-US" sz="2000" b="1" dirty="0" smtClean="0">
                <a:latin typeface="Courier New" pitchFamily="49" charset="0"/>
              </a:rPr>
              <a:t> = 4 )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 cout &lt;&lt; "You get a bonus!" &lt;&lt; </a:t>
            </a:r>
            <a:r>
              <a:rPr lang="en-US" sz="2000" b="1" dirty="0" err="1" smtClean="0">
                <a:latin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</a:rPr>
              <a:t>;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- Sets </a:t>
            </a:r>
            <a:r>
              <a:rPr lang="en-US" sz="2000" b="1" dirty="0" err="1" smtClean="0">
                <a:latin typeface="Courier New" pitchFamily="49" charset="0"/>
              </a:rPr>
              <a:t>paycode</a:t>
            </a:r>
            <a:r>
              <a:rPr lang="en-US" sz="2000" dirty="0" smtClean="0"/>
              <a:t> to </a:t>
            </a:r>
            <a:r>
              <a:rPr lang="en-US" sz="2000" b="1" dirty="0" smtClean="0">
                <a:latin typeface="Courier New" pitchFamily="49" charset="0"/>
              </a:rPr>
              <a:t>4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-</a:t>
            </a:r>
            <a:r>
              <a:rPr lang="en-US" sz="2000" b="1" dirty="0" smtClean="0">
                <a:latin typeface="Courier New" pitchFamily="49" charset="0"/>
              </a:rPr>
              <a:t> 4</a:t>
            </a:r>
            <a:r>
              <a:rPr lang="en-US" sz="2000" dirty="0" smtClean="0"/>
              <a:t> is nonzero, so the expression is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  <a:r>
              <a:rPr lang="en-US" sz="2000" dirty="0" smtClean="0"/>
              <a:t> and a bonus is awarded, regardless of </a:t>
            </a:r>
            <a:r>
              <a:rPr lang="en-US" sz="2000" b="1" dirty="0" err="1" smtClean="0">
                <a:latin typeface="Courier New" pitchFamily="49" charset="0"/>
              </a:rPr>
              <a:t>paycode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119174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6.     Confusing Equality (==) and Assignment (=) Operators</a:t>
            </a:r>
            <a:endParaRPr lang="en-US" sz="3600" dirty="0"/>
          </a:p>
        </p:txBody>
      </p:sp>
      <p:sp>
        <p:nvSpPr>
          <p:cNvPr id="6" name="Text Placeholder 5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643050"/>
            <a:ext cx="7772400" cy="485778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800" dirty="0" err="1" smtClean="0"/>
              <a:t>Lvalues</a:t>
            </a:r>
            <a:endParaRPr lang="en-US" sz="2000" dirty="0" smtClean="0"/>
          </a:p>
          <a:p>
            <a:pPr lvl="1" algn="l" rtl="0" eaLnBrk="1" hangingPunct="1"/>
            <a:r>
              <a:rPr lang="en-US" sz="2000" dirty="0" smtClean="0"/>
              <a:t>Expressions that can appear on the left side of an equation</a:t>
            </a:r>
          </a:p>
          <a:p>
            <a:pPr lvl="1" algn="l" rtl="0" eaLnBrk="1" hangingPunct="1"/>
            <a:r>
              <a:rPr lang="en-US" sz="2000" dirty="0" smtClean="0"/>
              <a:t>Their values can be changed</a:t>
            </a:r>
          </a:p>
          <a:p>
            <a:pPr lvl="1" algn="l" rtl="0" eaLnBrk="1" hangingPunct="1"/>
            <a:r>
              <a:rPr lang="en-US" sz="2000" dirty="0" smtClean="0"/>
              <a:t>Variable names are a common example (as in </a:t>
            </a:r>
            <a:r>
              <a:rPr lang="en-US" sz="2000" b="1" dirty="0" smtClean="0">
                <a:latin typeface="Courier New" pitchFamily="49" charset="0"/>
              </a:rPr>
              <a:t>x = 4;</a:t>
            </a:r>
            <a:r>
              <a:rPr lang="en-US" sz="2000" dirty="0" smtClean="0"/>
              <a:t>)</a:t>
            </a:r>
          </a:p>
          <a:p>
            <a:pPr lvl="1" algn="l" rtl="0" eaLnBrk="1" hangingPunct="1"/>
            <a:endParaRPr lang="en-US" sz="12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Rvalues</a:t>
            </a:r>
            <a:endParaRPr lang="en-US" sz="2800" dirty="0" smtClean="0"/>
          </a:p>
          <a:p>
            <a:pPr lvl="1" algn="l" rtl="0" eaLnBrk="1" hangingPunct="1"/>
            <a:r>
              <a:rPr lang="en-US" sz="2000" dirty="0" smtClean="0"/>
              <a:t>Expressions that can only appear on the right side of an equation</a:t>
            </a:r>
          </a:p>
          <a:p>
            <a:pPr lvl="1" algn="l" rtl="0" eaLnBrk="1" hangingPunct="1"/>
            <a:r>
              <a:rPr lang="en-US" sz="2000" dirty="0" smtClean="0"/>
              <a:t>Constants, such as numbers (i.e. you cannot write </a:t>
            </a:r>
            <a:r>
              <a:rPr lang="en-US" sz="2000" b="1" dirty="0" smtClean="0">
                <a:latin typeface="Courier New" pitchFamily="49" charset="0"/>
              </a:rPr>
              <a:t>4 = x;</a:t>
            </a:r>
            <a:r>
              <a:rPr lang="en-US" sz="2000" dirty="0" smtClean="0"/>
              <a:t>)</a:t>
            </a:r>
          </a:p>
          <a:p>
            <a:pPr lvl="1" algn="l" rtl="0" eaLnBrk="1" hangingPunct="1"/>
            <a:endParaRPr lang="en-US" sz="12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Lvalues</a:t>
            </a:r>
            <a:r>
              <a:rPr lang="en-US" sz="2800" dirty="0" smtClean="0"/>
              <a:t> can be used as </a:t>
            </a:r>
            <a:r>
              <a:rPr lang="en-US" sz="2800" dirty="0" err="1" smtClean="0"/>
              <a:t>rvalues</a:t>
            </a:r>
            <a:r>
              <a:rPr lang="en-US" sz="2800" dirty="0" smtClean="0"/>
              <a:t>, but not vice versa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58" y="1500174"/>
            <a:ext cx="807249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sz="2200" b="1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Operator	Symbol	   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   Action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		   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       Example</a:t>
            </a:r>
            <a:endParaRPr lang="en-US" sz="2200" b="1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sz="2200" b="1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Addition      	    +	   Adds operands		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x 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+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Subtraction  	    -	   Subs second from first	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x 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-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Negation       	    -           Negates operand		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-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x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Multiplication	    *	   Multiplies operands		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x 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*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Division	    /	   Divides first by second	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x 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/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				   (integer quotient)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Modulus	    %	   Remainder of divide op	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x 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%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CA" sz="2200" b="1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0430" y="843961"/>
            <a:ext cx="1630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04988"/>
            <a:ext cx="7772400" cy="426721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1" algn="l" rtl="0" eaLnBrk="1" hangingPunct="1">
              <a:buFontTx/>
              <a:buNone/>
            </a:pPr>
            <a:r>
              <a:rPr lang="en-US" sz="2800" dirty="0" smtClean="0"/>
              <a:t>float    a = 31/3;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 smtClean="0"/>
              <a:t>               </a:t>
            </a:r>
            <a:r>
              <a:rPr lang="en-US" sz="2400" dirty="0" smtClean="0">
                <a:solidFill>
                  <a:srgbClr val="FF0000"/>
                </a:solidFill>
              </a:rPr>
              <a:t>a = 10.3 </a:t>
            </a:r>
          </a:p>
          <a:p>
            <a:pPr lvl="1" algn="l" rtl="0" eaLnBrk="1" hangingPunct="1">
              <a:buFontTx/>
              <a:buNone/>
            </a:pPr>
            <a:endParaRPr lang="en-US" sz="1000" dirty="0" smtClean="0"/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float    b = 31%3;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b = 1.00</a:t>
            </a:r>
          </a:p>
          <a:p>
            <a:pPr lvl="1" algn="l" rtl="0" eaLnBrk="1" hangingPunct="1">
              <a:buFontTx/>
              <a:buNone/>
            </a:pPr>
            <a:endParaRPr lang="en-US" sz="1000" dirty="0" smtClean="0"/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int       c = 31/3;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c = 10</a:t>
            </a:r>
          </a:p>
          <a:p>
            <a:pPr lvl="1" algn="l" rtl="0" eaLnBrk="1" hangingPunct="1">
              <a:buFontTx/>
              <a:buNone/>
            </a:pPr>
            <a:endParaRPr lang="en-US" sz="1000" dirty="0" smtClean="0"/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int       d = 31%3;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d = 1</a:t>
            </a:r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55217" y="843961"/>
            <a:ext cx="52383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Example: What is the output?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285875" y="1714500"/>
            <a:ext cx="5429250" cy="457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428728" y="1785926"/>
            <a:ext cx="542925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cs typeface="+mj-cs"/>
              </a:rPr>
              <a:t>#include&lt;</a:t>
            </a:r>
            <a:r>
              <a:rPr lang="en-US" dirty="0" err="1">
                <a:cs typeface="+mj-cs"/>
              </a:rPr>
              <a:t>iostream.h</a:t>
            </a:r>
            <a:r>
              <a:rPr lang="en-US" dirty="0">
                <a:cs typeface="+mj-cs"/>
              </a:rPr>
              <a:t>&gt;</a:t>
            </a:r>
          </a:p>
          <a:p>
            <a:r>
              <a:rPr lang="en-US" dirty="0">
                <a:cs typeface="+mj-cs"/>
              </a:rPr>
              <a:t>void main()</a:t>
            </a:r>
          </a:p>
          <a:p>
            <a:r>
              <a:rPr lang="en-US" dirty="0">
                <a:cs typeface="+mj-cs"/>
              </a:rPr>
              <a:t>{    </a:t>
            </a:r>
            <a:r>
              <a:rPr lang="en-US" dirty="0" smtClean="0">
                <a:cs typeface="+mj-cs"/>
              </a:rPr>
              <a:t>float  </a:t>
            </a:r>
            <a:r>
              <a:rPr lang="en-US" dirty="0">
                <a:cs typeface="+mj-cs"/>
              </a:rPr>
              <a:t>sum = 0 ;</a:t>
            </a:r>
          </a:p>
          <a:p>
            <a:r>
              <a:rPr lang="en-US" dirty="0">
                <a:cs typeface="+mj-cs"/>
              </a:rPr>
              <a:t>cout&lt;&lt; “ the value of sum is initially set to “  &lt;&lt; sum&lt;&lt;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;</a:t>
            </a:r>
          </a:p>
          <a:p>
            <a:r>
              <a:rPr lang="en-US" dirty="0">
                <a:cs typeface="+mj-cs"/>
              </a:rPr>
              <a:t>sum = sum + 98 ;</a:t>
            </a:r>
          </a:p>
          <a:p>
            <a:r>
              <a:rPr lang="en-US" dirty="0">
                <a:cs typeface="+mj-cs"/>
              </a:rPr>
              <a:t>cout&lt;&lt;”sum is now: “ &lt;&lt; sum &lt;&lt; 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 ;</a:t>
            </a:r>
          </a:p>
          <a:p>
            <a:r>
              <a:rPr lang="en-US" dirty="0">
                <a:cs typeface="+mj-cs"/>
              </a:rPr>
              <a:t>sum = sum – 70 ;</a:t>
            </a:r>
          </a:p>
          <a:p>
            <a:r>
              <a:rPr lang="en-US" dirty="0">
                <a:cs typeface="+mj-cs"/>
              </a:rPr>
              <a:t>cout&lt;&lt;” sum is now: “ &lt;&lt; sum&lt;&lt; 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 ;</a:t>
            </a:r>
          </a:p>
          <a:p>
            <a:r>
              <a:rPr lang="en-US" dirty="0">
                <a:cs typeface="+mj-cs"/>
              </a:rPr>
              <a:t>sum = sum * 20 ;</a:t>
            </a:r>
          </a:p>
          <a:p>
            <a:r>
              <a:rPr lang="en-US" dirty="0">
                <a:cs typeface="+mj-cs"/>
              </a:rPr>
              <a:t>cout&lt;&lt;”sum is now : “ &lt;&lt;sum&lt;&lt;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;</a:t>
            </a:r>
          </a:p>
          <a:p>
            <a:r>
              <a:rPr lang="en-US" dirty="0">
                <a:cs typeface="+mj-cs"/>
              </a:rPr>
              <a:t>sum= sum / 6 ;</a:t>
            </a:r>
          </a:p>
          <a:p>
            <a:r>
              <a:rPr lang="en-US" dirty="0">
                <a:cs typeface="+mj-cs"/>
              </a:rPr>
              <a:t>cout&lt;&lt;”sum is now:”&lt;&lt;sum&lt;&lt;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;</a:t>
            </a:r>
          </a:p>
          <a:p>
            <a:r>
              <a:rPr lang="en-US" dirty="0">
                <a:cs typeface="+mj-cs"/>
              </a:rPr>
              <a:t>sum=sum%3 ;</a:t>
            </a:r>
          </a:p>
          <a:p>
            <a:r>
              <a:rPr lang="en-US" dirty="0">
                <a:cs typeface="+mj-cs"/>
              </a:rPr>
              <a:t>cout&lt;&lt;”sum is now:”&lt;&lt;sum&lt;&lt;</a:t>
            </a:r>
            <a:r>
              <a:rPr lang="en-US" dirty="0" err="1">
                <a:cs typeface="+mj-cs"/>
              </a:rPr>
              <a:t>endl</a:t>
            </a:r>
            <a:r>
              <a:rPr lang="en-US" dirty="0" smtClean="0">
                <a:cs typeface="+mj-cs"/>
              </a:rPr>
              <a:t>;</a:t>
            </a:r>
          </a:p>
          <a:p>
            <a:r>
              <a:rPr lang="en-US" dirty="0" smtClean="0">
                <a:cs typeface="+mj-cs"/>
              </a:rPr>
              <a:t>}</a:t>
            </a:r>
            <a:endParaRPr lang="en-US" dirty="0">
              <a:cs typeface="+mj-cs"/>
            </a:endParaRPr>
          </a:p>
          <a:p>
            <a:endParaRPr lang="ar-EG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708441" y="843961"/>
            <a:ext cx="37923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Operator precedence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33550"/>
            <a:ext cx="7772400" cy="3910013"/>
          </a:xfrm>
          <a:prstGeom prst="rect">
            <a:avLst/>
          </a:prstGeom>
        </p:spPr>
        <p:txBody>
          <a:bodyPr/>
          <a:lstStyle/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Some arithmetic operators act before others (i.e., multiplication before addition)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Be sure to use parenthesis when needed</a:t>
            </a:r>
          </a:p>
          <a:p>
            <a:pPr lvl="2" algn="l" rtl="0" eaLnBrk="1" hangingPunct="1">
              <a:buFontTx/>
              <a:buNone/>
            </a:pPr>
            <a:endParaRPr lang="en-US" sz="2400" dirty="0" smtClean="0"/>
          </a:p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Example: </a:t>
            </a:r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     Find the average of three variables a, b and c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Do not use:   </a:t>
            </a:r>
            <a:r>
              <a:rPr lang="en-US" sz="2400" b="1" dirty="0" smtClean="0">
                <a:latin typeface="Courier New" pitchFamily="49" charset="0"/>
              </a:rPr>
              <a:t>a + b + c / 3 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Use:  </a:t>
            </a:r>
            <a:r>
              <a:rPr lang="en-US" sz="2400" b="1" dirty="0" smtClean="0">
                <a:latin typeface="Courier New" pitchFamily="49" charset="0"/>
              </a:rPr>
              <a:t>(a + b + c ) / 3</a:t>
            </a:r>
          </a:p>
          <a:p>
            <a:pPr lvl="1" algn="l" rtl="0"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714519"/>
            <a:ext cx="7772400" cy="4429125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Rules of operator precedence:</a:t>
            </a:r>
          </a:p>
          <a:p>
            <a:pPr algn="l" rtl="0" eaLnBrk="1" hangingPunct="1"/>
            <a:endParaRPr lang="en-US" sz="2400" dirty="0" smtClean="0"/>
          </a:p>
          <a:p>
            <a:pPr algn="l" rtl="0" eaLnBrk="1" hangingPunct="1"/>
            <a:endParaRPr lang="en-US" sz="2400" dirty="0" smtClean="0"/>
          </a:p>
        </p:txBody>
      </p:sp>
      <p:graphicFrame>
        <p:nvGraphicFramePr>
          <p:cNvPr id="56322" name="Object 1025"/>
          <p:cNvGraphicFramePr>
            <a:graphicFrameLocks noChangeAspect="1"/>
          </p:cNvGraphicFramePr>
          <p:nvPr/>
        </p:nvGraphicFramePr>
        <p:xfrm>
          <a:off x="682625" y="2571744"/>
          <a:ext cx="7027863" cy="3206750"/>
        </p:xfrm>
        <a:graphic>
          <a:graphicData uri="http://schemas.openxmlformats.org/presentationml/2006/ole">
            <p:oleObj spid="_x0000_s56322" name="Document" r:id="rId4" imgW="7958227" imgH="3627874" progId="Word.Document.8">
              <p:embed/>
            </p:oleObj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708441" y="843961"/>
            <a:ext cx="37923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Operator precedence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55217" y="843961"/>
            <a:ext cx="52383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Example: What is the output?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285875" y="1714500"/>
            <a:ext cx="5429250" cy="457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28750" y="1714500"/>
            <a:ext cx="5214938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 dirty="0"/>
              <a:t>#include&lt;</a:t>
            </a:r>
            <a:r>
              <a:rPr lang="en-US" sz="2300" dirty="0" err="1"/>
              <a:t>iostream.h</a:t>
            </a:r>
            <a:r>
              <a:rPr lang="en-US" sz="2300" dirty="0"/>
              <a:t>&gt;</a:t>
            </a:r>
          </a:p>
          <a:p>
            <a:r>
              <a:rPr lang="en-US" sz="2300" dirty="0"/>
              <a:t>void main(  )</a:t>
            </a:r>
          </a:p>
          <a:p>
            <a:r>
              <a:rPr lang="en-US" sz="2300" dirty="0"/>
              <a:t>{</a:t>
            </a:r>
          </a:p>
          <a:p>
            <a:r>
              <a:rPr lang="en-US" sz="2300" dirty="0"/>
              <a:t>             float    a, b, c, d ; </a:t>
            </a:r>
          </a:p>
          <a:p>
            <a:r>
              <a:rPr lang="en-US" sz="2300" dirty="0"/>
              <a:t>             a = 8 + 2 * 3 ;</a:t>
            </a:r>
          </a:p>
          <a:p>
            <a:r>
              <a:rPr lang="en-US" sz="2300" dirty="0"/>
              <a:t>             b = ( 5 * 2 – 3 ) / 6;</a:t>
            </a:r>
          </a:p>
          <a:p>
            <a:r>
              <a:rPr lang="en-US" sz="2300" dirty="0"/>
              <a:t>             c = 5 * 2 – 3 / 6;</a:t>
            </a:r>
          </a:p>
          <a:p>
            <a:r>
              <a:rPr lang="en-US" sz="2300" dirty="0"/>
              <a:t>             d = 4 + 2 / 4 * 8;</a:t>
            </a:r>
          </a:p>
          <a:p>
            <a:r>
              <a:rPr lang="en-US" sz="2300" dirty="0"/>
              <a:t>cout &lt;&lt; “a=”&lt;&lt; a&lt;&lt;</a:t>
            </a:r>
            <a:r>
              <a:rPr lang="en-US" sz="2300" dirty="0" err="1"/>
              <a:t>endl</a:t>
            </a:r>
            <a:r>
              <a:rPr lang="en-US" sz="2300" dirty="0"/>
              <a:t> &lt;&lt; “b=”&lt;&lt; b&lt;&lt;</a:t>
            </a:r>
            <a:r>
              <a:rPr lang="en-US" sz="2300" dirty="0" err="1"/>
              <a:t>endl</a:t>
            </a:r>
            <a:r>
              <a:rPr lang="en-US" sz="2300" dirty="0"/>
              <a:t>;</a:t>
            </a:r>
          </a:p>
          <a:p>
            <a:r>
              <a:rPr lang="en-US" sz="2300" dirty="0"/>
              <a:t>cout &lt;&lt; “c=”&lt;&lt; c&lt;&lt;</a:t>
            </a:r>
            <a:r>
              <a:rPr lang="en-US" sz="2300" dirty="0" err="1"/>
              <a:t>endl</a:t>
            </a:r>
            <a:r>
              <a:rPr lang="en-US" sz="2300" dirty="0"/>
              <a:t> &lt;&lt; “d=”&lt;&lt; d&lt;&lt;</a:t>
            </a:r>
            <a:r>
              <a:rPr lang="en-US" sz="2300" dirty="0" err="1"/>
              <a:t>endl</a:t>
            </a:r>
            <a:r>
              <a:rPr lang="en-US" sz="2300" dirty="0"/>
              <a:t>;</a:t>
            </a:r>
          </a:p>
          <a:p>
            <a:r>
              <a:rPr lang="en-US" sz="2300" dirty="0"/>
              <a:t>}</a:t>
            </a:r>
            <a:endParaRPr lang="ar-EG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330325" y="928688"/>
            <a:ext cx="64452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Example: Calculate the average of three numbers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285875" y="1714500"/>
            <a:ext cx="5429250" cy="457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428750" y="1714500"/>
            <a:ext cx="5214938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100" dirty="0"/>
              <a:t>#include&lt;</a:t>
            </a:r>
            <a:r>
              <a:rPr lang="en-US" sz="2100" dirty="0" err="1"/>
              <a:t>iostream.h</a:t>
            </a:r>
            <a:r>
              <a:rPr lang="en-US" sz="2100" dirty="0"/>
              <a:t>&gt;</a:t>
            </a:r>
          </a:p>
          <a:p>
            <a:r>
              <a:rPr lang="en-US" sz="2100" dirty="0"/>
              <a:t>void main(  )</a:t>
            </a:r>
          </a:p>
          <a:p>
            <a:r>
              <a:rPr lang="en-US" sz="2100" dirty="0"/>
              <a:t>{</a:t>
            </a:r>
          </a:p>
          <a:p>
            <a:r>
              <a:rPr lang="en-US" sz="2100" dirty="0"/>
              <a:t>   </a:t>
            </a:r>
            <a:r>
              <a:rPr lang="en-US" sz="2100" dirty="0" smtClean="0"/>
              <a:t>float  </a:t>
            </a:r>
            <a:r>
              <a:rPr lang="en-US" sz="2100" dirty="0" err="1"/>
              <a:t>avg</a:t>
            </a:r>
            <a:r>
              <a:rPr lang="en-US" sz="2100" dirty="0"/>
              <a:t>, grade1, grade2, grade3 ;</a:t>
            </a:r>
          </a:p>
          <a:p>
            <a:r>
              <a:rPr lang="en-US" sz="2100" dirty="0"/>
              <a:t>  </a:t>
            </a:r>
            <a:r>
              <a:rPr lang="en-US" sz="2100" dirty="0" smtClean="0"/>
              <a:t> </a:t>
            </a:r>
            <a:r>
              <a:rPr lang="en-US" sz="2100" dirty="0"/>
              <a:t>grade1 = 8.5;   grade2 = 12.0 ;   grade3 = 9.0;</a:t>
            </a:r>
          </a:p>
          <a:p>
            <a:r>
              <a:rPr lang="en-US" sz="2100" dirty="0" smtClean="0"/>
              <a:t>   </a:t>
            </a:r>
            <a:r>
              <a:rPr lang="en-US" sz="2100" dirty="0" err="1" smtClean="0"/>
              <a:t>avg</a:t>
            </a:r>
            <a:r>
              <a:rPr lang="en-US" sz="2100" dirty="0" smtClean="0"/>
              <a:t> </a:t>
            </a:r>
            <a:r>
              <a:rPr lang="en-US" sz="2100" dirty="0"/>
              <a:t>= grade1 + grade2 + grade3 / 3.0;</a:t>
            </a:r>
          </a:p>
          <a:p>
            <a:r>
              <a:rPr lang="en-US" sz="2100" dirty="0"/>
              <a:t>cout&lt;&lt;”the average  is</a:t>
            </a:r>
            <a:r>
              <a:rPr lang="en-US" sz="2100" dirty="0" smtClean="0"/>
              <a:t>” &lt;&lt;</a:t>
            </a:r>
            <a:r>
              <a:rPr lang="en-US" sz="2100" dirty="0" err="1"/>
              <a:t>setprecision</a:t>
            </a:r>
            <a:r>
              <a:rPr lang="en-US" sz="2100" dirty="0"/>
              <a:t>(1)&lt;&lt;</a:t>
            </a:r>
            <a:r>
              <a:rPr lang="en-US" sz="2100" dirty="0" err="1"/>
              <a:t>avg</a:t>
            </a:r>
            <a:r>
              <a:rPr lang="en-US" sz="2100" dirty="0"/>
              <a:t>;</a:t>
            </a:r>
          </a:p>
          <a:p>
            <a:r>
              <a:rPr lang="en-US" sz="2100" dirty="0"/>
              <a:t>}</a:t>
            </a:r>
          </a:p>
          <a:p>
            <a:endParaRPr lang="ar-EG" sz="2100" dirty="0"/>
          </a:p>
          <a:p>
            <a:endParaRPr lang="en-US" sz="2100" dirty="0" smtClean="0"/>
          </a:p>
          <a:p>
            <a:r>
              <a:rPr lang="en-US" sz="2100" dirty="0" err="1" smtClean="0"/>
              <a:t>avg</a:t>
            </a:r>
            <a:r>
              <a:rPr lang="en-US" sz="2100" dirty="0" smtClean="0"/>
              <a:t> </a:t>
            </a:r>
            <a:r>
              <a:rPr lang="en-US" sz="2100" dirty="0"/>
              <a:t>= ( grade1 + grade2 + grade3 )/3.0 ;</a:t>
            </a:r>
          </a:p>
          <a:p>
            <a:endParaRPr lang="ar-EG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1663</Words>
  <Application>Microsoft Office PowerPoint</Application>
  <PresentationFormat>On-screen Show (4:3)</PresentationFormat>
  <Paragraphs>386</Paragraphs>
  <Slides>25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Pitchbook</vt:lpstr>
      <vt:lpstr>Document</vt:lpstr>
      <vt:lpstr>Chapter 1.3  The Operators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2015-09-30T14:56:29Z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